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7" r:id="rId2"/>
    <p:sldId id="256" r:id="rId3"/>
    <p:sldId id="278" r:id="rId4"/>
    <p:sldId id="262" r:id="rId5"/>
    <p:sldId id="261" r:id="rId6"/>
    <p:sldId id="263" r:id="rId7"/>
    <p:sldId id="264" r:id="rId8"/>
    <p:sldId id="265" r:id="rId9"/>
    <p:sldId id="266" r:id="rId10"/>
    <p:sldId id="271" r:id="rId11"/>
    <p:sldId id="270" r:id="rId12"/>
    <p:sldId id="277" r:id="rId13"/>
    <p:sldId id="275" r:id="rId14"/>
    <p:sldId id="258" r:id="rId15"/>
    <p:sldId id="268" r:id="rId16"/>
    <p:sldId id="260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B"/>
    <a:srgbClr val="FE7464"/>
    <a:srgbClr val="C8BE00"/>
    <a:srgbClr val="FFF63B"/>
    <a:srgbClr val="343434"/>
    <a:srgbClr val="FF9208"/>
    <a:srgbClr val="FFF529"/>
    <a:srgbClr val="454545"/>
    <a:srgbClr val="534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6742" autoAdjust="0"/>
  </p:normalViewPr>
  <p:slideViewPr>
    <p:cSldViewPr snapToGrid="0">
      <p:cViewPr varScale="1">
        <p:scale>
          <a:sx n="103" d="100"/>
          <a:sy n="103" d="100"/>
        </p:scale>
        <p:origin x="19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uu\Documents\Unit%20numbers%20entering%20service%20and%20estimated%20manufacturing%20electricity%20per%20uni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Growth of Network Traffic vs Energy Consumption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TWHr/yr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Sheet2!$B$1:$G$1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Sheet2!$B$2:$G$2</c:f>
              <c:numCache>
                <c:formatCode>General</c:formatCode>
                <c:ptCount val="6"/>
                <c:pt idx="0">
                  <c:v>38</c:v>
                </c:pt>
                <c:pt idx="1">
                  <c:v>39</c:v>
                </c:pt>
                <c:pt idx="2">
                  <c:v>41</c:v>
                </c:pt>
                <c:pt idx="3">
                  <c:v>42</c:v>
                </c:pt>
                <c:pt idx="4">
                  <c:v>42</c:v>
                </c:pt>
                <c:pt idx="5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05-4D94-BF36-BE28384573B8}"/>
            </c:ext>
          </c:extLst>
        </c:ser>
        <c:ser>
          <c:idx val="1"/>
          <c:order val="1"/>
          <c:tx>
            <c:strRef>
              <c:f>Sheet2!$A$4</c:f>
              <c:strCache>
                <c:ptCount val="1"/>
                <c:pt idx="0">
                  <c:v>Network Traffic Growth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Sheet2!$B$1:$G$1</c:f>
              <c:numCache>
                <c:formatCode>General</c:formatCod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numCache>
            </c:numRef>
          </c:cat>
          <c:val>
            <c:numRef>
              <c:f>Sheet2!$B$4:$G$4</c:f>
              <c:numCache>
                <c:formatCode>General</c:formatCode>
                <c:ptCount val="6"/>
                <c:pt idx="0">
                  <c:v>68.400000000000006</c:v>
                </c:pt>
                <c:pt idx="1">
                  <c:v>101.4</c:v>
                </c:pt>
                <c:pt idx="2">
                  <c:v>135.29999999999998</c:v>
                </c:pt>
                <c:pt idx="3">
                  <c:v>172.2</c:v>
                </c:pt>
                <c:pt idx="4">
                  <c:v>218.4</c:v>
                </c:pt>
                <c:pt idx="5">
                  <c:v>283.8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05-4D94-BF36-BE28384573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3398864"/>
        <c:axId val="850136848"/>
      </c:lineChart>
      <c:catAx>
        <c:axId val="80339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136848"/>
        <c:crosses val="autoZero"/>
        <c:auto val="1"/>
        <c:lblAlgn val="ctr"/>
        <c:lblOffset val="100"/>
        <c:noMultiLvlLbl val="0"/>
      </c:catAx>
      <c:valAx>
        <c:axId val="85013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Growth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3988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64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96C81-F643-4055-95FA-B43F69F6E30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74F33-3ADB-4C36-A0B4-E416D7A6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2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First of all!!!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60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7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SAAS: Facebook, </a:t>
            </a:r>
            <a:r>
              <a:rPr lang="en-US" b="1" dirty="0" err="1"/>
              <a:t>paypal</a:t>
            </a:r>
            <a:r>
              <a:rPr lang="en-US" b="1" dirty="0"/>
              <a:t>, Twitter, Zendesk, Google Docs, Amazon, YouTube, Twitch, …;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PAAS: Heroku (deployment), AWS SES, AWS Lambda, AWS Element (video conversion, streaming, …);</a:t>
            </a:r>
          </a:p>
          <a:p>
            <a:r>
              <a:rPr lang="en-US" b="1" dirty="0"/>
              <a:t>IAAS: EC2, </a:t>
            </a:r>
            <a:r>
              <a:rPr lang="en-US" b="1" dirty="0" err="1"/>
              <a:t>DigitalOcean</a:t>
            </a:r>
            <a:r>
              <a:rPr lang="en-US" b="1" dirty="0"/>
              <a:t>, VMWare, …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0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docs, overleaf, google drive,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1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requires a lot of energy to dispose them! …but are very durable!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3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Lowercost</a:t>
            </a:r>
            <a:r>
              <a:rPr lang="en-US" dirty="0"/>
              <a:t> of ownership, less maintainability =&gt;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2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84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biggest question you hear is “what about security?”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79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2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74F33-3ADB-4C36-A0B4-E416D7A6B7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5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87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9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5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3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9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96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5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5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2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6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7225C-3203-4F4B-BA28-C156C57A1BD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24773-6014-4A80-B32C-5871FDC0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rategiccfo.com/10-ways-improve-productivity/" TargetMode="External"/><Relationship Id="rId2" Type="http://schemas.openxmlformats.org/officeDocument/2006/relationships/hyperlink" Target="https://aran.library.nuigalway.ie/bitstream/handle/10379/3563/CA_MainArticle14_all-v02.pdf?sequence=4&amp;isAllowed=y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rategiccfo.com/cloud-computing-good-bad-ugl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rategiccfo.com/10-ways-improve-productivit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9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4" name="Group 30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5" name="Rectangle 35">
            <a:extLst>
              <a:ext uri="{FF2B5EF4-FFF2-40B4-BE49-F238E27FC236}">
                <a16:creationId xmlns:a16="http://schemas.microsoft.com/office/drawing/2014/main" id="{2B94C19D-E7A2-4CDE-A897-35F2BC959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37">
            <a:extLst>
              <a:ext uri="{FF2B5EF4-FFF2-40B4-BE49-F238E27FC236}">
                <a16:creationId xmlns:a16="http://schemas.microsoft.com/office/drawing/2014/main" id="{75E99E3F-7A89-4769-AAB0-DC0E42BE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E9129042-28FB-49B3-BF09-C0FC7041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C857079D-69FB-4AAE-939D-50320676C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44E06FFE-2B6E-451F-8584-36CB56B92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A9C3EAA-1C7F-4CBB-80F3-40FAD9629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289920A-A485-4023-84F5-973CB3AF1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6B258C87-5B91-45CB-BEAD-B9CD515B3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E8F853B-7045-4974-ADFB-592F01B4C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4307ABD8-4121-4188-A6A8-BF0841F5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2E660CAF-84FD-4236-8BD1-570BEBF0D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67DCC6D-C589-411A-83EF-249E925FA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EF00B7C0-9045-4017-A91E-6129702F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25806466-98F7-4333-9BC7-BB44F5E9C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E23BC68-3437-491F-BBEA-2DC61316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6B9FD89-406D-41F1-ADEF-F74A9B1DF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C0948A3-F3F2-4AA7-B558-4F1E0EBED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277408B3-EE29-4600-9011-F83CA3FE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E4DE87A-3195-410F-A185-3E41350B5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4372AC40-5D77-44AE-A395-853703161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74BF19D7-D76B-41DB-8E7B-644E15863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364BF-13EF-4B35-9862-4D81A280C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4" r="28878" b="-2"/>
          <a:stretch/>
        </p:blipFill>
        <p:spPr>
          <a:xfrm>
            <a:off x="20" y="10"/>
            <a:ext cx="5058751" cy="6857763"/>
          </a:xfrm>
          <a:prstGeom prst="rect">
            <a:avLst/>
          </a:prstGeom>
          <a:ln w="9525">
            <a:noFill/>
          </a:ln>
        </p:spPr>
      </p:pic>
      <p:grpSp>
        <p:nvGrpSpPr>
          <p:cNvPr id="67" name="Group 58">
            <a:extLst>
              <a:ext uri="{FF2B5EF4-FFF2-40B4-BE49-F238E27FC236}">
                <a16:creationId xmlns:a16="http://schemas.microsoft.com/office/drawing/2014/main" id="{21B67326-1D79-49D3-9B25-28080FDF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71734" y="1186483"/>
            <a:ext cx="2866947" cy="4477933"/>
            <a:chOff x="807084" y="1186483"/>
            <a:chExt cx="3822597" cy="447793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9FBAF07-4DBD-469A-AA51-A4A5E73F9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Cloud Computing</a:t>
              </a:r>
            </a:p>
          </p:txBody>
        </p:sp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id="{B5B72DC2-A0AE-4085-87CB-F3401BB3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06CCDB-6E4B-4E06-9660-473F6464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3765A7-7067-4939-AEB6-2DDAA528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82" y="2000486"/>
            <a:ext cx="2740927" cy="3300136"/>
          </a:xfrm>
        </p:spPr>
        <p:txBody>
          <a:bodyPr vert="horz" lIns="228600" tIns="228600" rIns="228600" bIns="0" rtlCol="0" anchor="ctr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pc="0" dirty="0">
                <a:latin typeface="+mn-lt"/>
              </a:rPr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85731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DB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729103"/>
            <a:ext cx="7467504" cy="2144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Internet Connectivity </a:t>
            </a:r>
            <a:b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b="1" i="1" dirty="0">
                <a:solidFill>
                  <a:srgbClr val="FE7464"/>
                </a:solidFill>
              </a:rPr>
              <a:t>may</a:t>
            </a:r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be required)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Most of the cloud applications have no offline support (at the moment).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25062-2F8B-49AB-B9F9-CC2B12735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95" y="3106474"/>
            <a:ext cx="2761810" cy="33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61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DB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729103"/>
            <a:ext cx="7467504" cy="16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5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Control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Privacy concerns, low support, no control, relies on trust.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25062-2F8B-49AB-B9F9-CC2B12735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0" y="2795745"/>
            <a:ext cx="2761810" cy="33304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AD4D8-AB66-4E25-9E49-C966285706AC}"/>
              </a:ext>
            </a:extLst>
          </p:cNvPr>
          <p:cNvSpPr txBox="1"/>
          <p:nvPr/>
        </p:nvSpPr>
        <p:spPr>
          <a:xfrm>
            <a:off x="3396527" y="2790109"/>
            <a:ext cx="5083056" cy="3338788"/>
          </a:xfrm>
          <a:prstGeom prst="rect">
            <a:avLst/>
          </a:prstGeom>
          <a:noFill/>
        </p:spPr>
        <p:txBody>
          <a:bodyPr wrap="square" lIns="182880" rIns="0" rtlCol="0" anchor="ctr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Someone else is looking after your data;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Cyberattacks;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Insider threats;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Government intrusion;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standardization;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support;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18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There's always a risk: you never know what’s going to happen.</a:t>
            </a:r>
          </a:p>
        </p:txBody>
      </p:sp>
    </p:spTree>
    <p:extLst>
      <p:ext uri="{BB962C8B-B14F-4D97-AF65-F5344CB8AC3E}">
        <p14:creationId xmlns:p14="http://schemas.microsoft.com/office/powerpoint/2010/main" val="4129409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DB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391AA-0D13-4EBC-AD97-6E8D05E76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34" y="2649892"/>
            <a:ext cx="6412356" cy="42081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1FC674-E1C0-43F6-AD6C-E54563D5EF23}"/>
              </a:ext>
            </a:extLst>
          </p:cNvPr>
          <p:cNvSpPr txBox="1"/>
          <p:nvPr/>
        </p:nvSpPr>
        <p:spPr>
          <a:xfrm>
            <a:off x="838248" y="299236"/>
            <a:ext cx="7467504" cy="2144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Hardware and Power</a:t>
            </a:r>
            <a:b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000" b="1" dirty="0">
                <a:solidFill>
                  <a:srgbClr val="FE7464"/>
                </a:solidFill>
              </a:rPr>
              <a:t>are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required, and have an environmental cost.</a:t>
            </a:r>
          </a:p>
          <a:p>
            <a:pPr algn="ctr"/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But! It may be still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better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10270C-BB2A-4A25-8D8D-8A54BA989091}"/>
              </a:ext>
            </a:extLst>
          </p:cNvPr>
          <p:cNvSpPr/>
          <p:nvPr/>
        </p:nvSpPr>
        <p:spPr>
          <a:xfrm>
            <a:off x="2654316" y="78701"/>
            <a:ext cx="6438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Data from: </a:t>
            </a:r>
            <a:r>
              <a:rPr lang="en-US" sz="1050" dirty="0" err="1">
                <a:solidFill>
                  <a:schemeClr val="tx1">
                    <a:lumMod val="75000"/>
                  </a:schemeClr>
                </a:solidFill>
              </a:rPr>
              <a:t>Andrae</a:t>
            </a: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, Anders, &amp; Corcoran, Peter M. (2013). Emerging</a:t>
            </a:r>
          </a:p>
          <a:p>
            <a:pPr algn="r"/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trends in electricity consumption for consumer ICT.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BCA38-44ED-4074-BFA2-888C93D2C872}"/>
              </a:ext>
            </a:extLst>
          </p:cNvPr>
          <p:cNvSpPr txBox="1"/>
          <p:nvPr/>
        </p:nvSpPr>
        <p:spPr>
          <a:xfrm>
            <a:off x="7037364" y="6526363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 1</a:t>
            </a:r>
          </a:p>
        </p:txBody>
      </p:sp>
    </p:spTree>
    <p:extLst>
      <p:ext uri="{BB962C8B-B14F-4D97-AF65-F5344CB8AC3E}">
        <p14:creationId xmlns:p14="http://schemas.microsoft.com/office/powerpoint/2010/main" val="425742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DDB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FAF9709-5220-48BB-8F2D-A439D5EDE8EE}"/>
              </a:ext>
            </a:extLst>
          </p:cNvPr>
          <p:cNvSpPr txBox="1"/>
          <p:nvPr/>
        </p:nvSpPr>
        <p:spPr>
          <a:xfrm>
            <a:off x="838248" y="729103"/>
            <a:ext cx="7467504" cy="21447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Hardware and Power</a:t>
            </a:r>
            <a:b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000" b="1" dirty="0">
                <a:solidFill>
                  <a:srgbClr val="FE7464"/>
                </a:solidFill>
              </a:rPr>
              <a:t>are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required, and have an environmental cost.</a:t>
            </a:r>
          </a:p>
          <a:p>
            <a:pPr algn="ctr"/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But! It may be still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better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D4B08E94-1092-4CED-B803-8BD61D5D1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210453"/>
              </p:ext>
            </p:extLst>
          </p:nvPr>
        </p:nvGraphicFramePr>
        <p:xfrm>
          <a:off x="1351992" y="3306763"/>
          <a:ext cx="6438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46F2B9F-A9D9-456A-A9B3-8DE397D10180}"/>
              </a:ext>
            </a:extLst>
          </p:cNvPr>
          <p:cNvSpPr/>
          <p:nvPr/>
        </p:nvSpPr>
        <p:spPr>
          <a:xfrm>
            <a:off x="944835" y="6126163"/>
            <a:ext cx="79039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 2</a:t>
            </a:r>
          </a:p>
          <a:p>
            <a:pPr algn="ctr"/>
            <a: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Electricity Consumption (</a:t>
            </a:r>
            <a:r>
              <a:rPr lang="en-US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TWh</a:t>
            </a:r>
            <a: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yr</a:t>
            </a:r>
            <a: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vs Growth in Core Network Traffic (including traffic within data centers),</a:t>
            </a:r>
            <a:b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5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~</a:t>
            </a:r>
            <a:r>
              <a:rPr 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70% of total traffic is between </a:t>
            </a:r>
            <a:r>
              <a:rPr lang="en-US" sz="1050">
                <a:solidFill>
                  <a:schemeClr val="bg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centers.</a:t>
            </a:r>
            <a:endParaRPr lang="en-US" sz="1050" dirty="0">
              <a:solidFill>
                <a:schemeClr val="bg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162AAC-CA4B-4881-8240-883EC0F06ADF}"/>
              </a:ext>
            </a:extLst>
          </p:cNvPr>
          <p:cNvSpPr/>
          <p:nvPr/>
        </p:nvSpPr>
        <p:spPr>
          <a:xfrm>
            <a:off x="2654316" y="78701"/>
            <a:ext cx="6438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Data from: </a:t>
            </a:r>
            <a:r>
              <a:rPr lang="en-US" sz="1050" dirty="0" err="1">
                <a:solidFill>
                  <a:schemeClr val="tx1">
                    <a:lumMod val="75000"/>
                  </a:schemeClr>
                </a:solidFill>
              </a:rPr>
              <a:t>Andrae</a:t>
            </a: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, Anders, &amp; Corcoran, Peter M. (2013). Emerging</a:t>
            </a:r>
          </a:p>
          <a:p>
            <a:pPr algn="r"/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trends in electricity consumption for consumer ICT.</a:t>
            </a:r>
          </a:p>
        </p:txBody>
      </p:sp>
    </p:spTree>
    <p:extLst>
      <p:ext uri="{BB962C8B-B14F-4D97-AF65-F5344CB8AC3E}">
        <p14:creationId xmlns:p14="http://schemas.microsoft.com/office/powerpoint/2010/main" val="3205366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06091" y="-15796"/>
            <a:ext cx="5933937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87312" y="-6726"/>
            <a:ext cx="4448744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75146" y="-3116"/>
            <a:ext cx="5075230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52" y="0"/>
            <a:ext cx="3929148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F7E646-6080-4D5A-BCDD-F9A4030D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380" y="1318626"/>
            <a:ext cx="3266996" cy="4589717"/>
          </a:xfrm>
        </p:spPr>
        <p:txBody>
          <a:bodyPr>
            <a:normAutofit/>
          </a:bodyPr>
          <a:lstStyle/>
          <a:p>
            <a:pPr algn="l"/>
            <a:r>
              <a:rPr lang="en-US" sz="4200" spc="0" dirty="0">
                <a:latin typeface="+mn-lt"/>
              </a:rPr>
              <a:t>Pros</a:t>
            </a:r>
            <a:br>
              <a:rPr lang="en-US" sz="4200" spc="0" dirty="0">
                <a:latin typeface="+mn-lt"/>
              </a:rPr>
            </a:br>
            <a:r>
              <a:rPr lang="en-US" sz="1900" spc="0" dirty="0">
                <a:latin typeface="+mn-lt"/>
              </a:rPr>
              <a:t>Summary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08A39-29B2-434E-8F48-7AAFC554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58" y="803186"/>
            <a:ext cx="4938522" cy="52486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Collaborative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work made easier;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Productivity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work anywhere, anytime;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Maximal 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availability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safe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hardware issues;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Acceptable privacy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non-enterprise users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hardware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power at low cost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storage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63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06091" y="-15796"/>
            <a:ext cx="5933937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87312" y="-6726"/>
            <a:ext cx="4448744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75146" y="-3116"/>
            <a:ext cx="5075230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52" y="0"/>
            <a:ext cx="3929148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F7E646-6080-4D5A-BCDD-F9A4030D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380" y="1318626"/>
            <a:ext cx="3266996" cy="4589717"/>
          </a:xfrm>
        </p:spPr>
        <p:txBody>
          <a:bodyPr>
            <a:normAutofit/>
          </a:bodyPr>
          <a:lstStyle/>
          <a:p>
            <a:pPr algn="l"/>
            <a:r>
              <a:rPr lang="en-US" sz="4200" spc="0" dirty="0">
                <a:latin typeface="+mn-lt"/>
              </a:rPr>
              <a:t>Cons</a:t>
            </a:r>
            <a:br>
              <a:rPr lang="en-US" sz="4200" spc="0" dirty="0">
                <a:latin typeface="+mn-lt"/>
              </a:rPr>
            </a:br>
            <a:r>
              <a:rPr lang="en-US" sz="2300" spc="0" dirty="0">
                <a:latin typeface="+mn-lt"/>
              </a:rPr>
              <a:t>Summary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08A39-29B2-434E-8F48-7AAFC554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58" y="803186"/>
            <a:ext cx="4747509" cy="52486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Internet connectivity required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control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user is totally powerless (e.g.: Technical Issues);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and privacy 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concerns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Trust based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solutions;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&amp; hardware have a 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on the environment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651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/>
                <a:t>Sharing time!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9A48F0F-B6DD-4A46-9A38-E62F836DD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427" y="2075504"/>
            <a:ext cx="6509936" cy="1748729"/>
          </a:xfrm>
        </p:spPr>
        <p:txBody>
          <a:bodyPr>
            <a:normAutofit/>
          </a:bodyPr>
          <a:lstStyle/>
          <a:p>
            <a:r>
              <a:rPr lang="en-US" dirty="0"/>
              <a:t>What are your thoughts?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6641297-FB83-4E11-8CE1-678D7A2E1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427" y="3906266"/>
            <a:ext cx="6505071" cy="1322587"/>
          </a:xfrm>
        </p:spPr>
        <p:txBody>
          <a:bodyPr>
            <a:normAutofit/>
          </a:bodyPr>
          <a:lstStyle/>
          <a:p>
            <a:r>
              <a:rPr lang="en-US" dirty="0"/>
              <a:t>Is the cloud computing a good or a bad thing?</a:t>
            </a:r>
          </a:p>
        </p:txBody>
      </p:sp>
    </p:spTree>
    <p:extLst>
      <p:ext uri="{BB962C8B-B14F-4D97-AF65-F5344CB8AC3E}">
        <p14:creationId xmlns:p14="http://schemas.microsoft.com/office/powerpoint/2010/main" val="331463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795169"/>
            <a:chOff x="1669293" y="1186483"/>
            <a:chExt cx="8848345" cy="479516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/>
                <a:t>Sources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630589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5"/>
              <a:ext cx="8845666" cy="36803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Ins="274320" bIns="91440" anchor="ctr"/>
            <a:lstStyle/>
            <a:p>
              <a:pPr marL="285750" indent="-285750">
                <a:lnSpc>
                  <a:spcPct val="150000"/>
                </a:lnSpc>
                <a:spcAft>
                  <a:spcPts val="2400"/>
                </a:spcAft>
                <a:buFont typeface="Wingdings" panose="05000000000000000000" pitchFamily="2" charset="2"/>
                <a:buChar char="q"/>
              </a:pP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Emerging trends in electricity consumption for consumer ICT</a:t>
              </a: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ea typeface="Open Sans" panose="020B0606030504020204" pitchFamily="34" charset="0"/>
                  <a:cs typeface="Open Sans" panose="020B0606030504020204" pitchFamily="34" charset="0"/>
                </a:rPr>
                <a:t>2013, </a:t>
              </a: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</a:rPr>
                <a:t>ARAN (Access to Research at NUI Galway).</a:t>
              </a:r>
              <a:endParaRPr lang="en-US" sz="1300" u="dashLongHeavy" dirty="0">
                <a:uFill>
                  <a:solidFill>
                    <a:schemeClr val="accent1"/>
                  </a:solidFill>
                </a:uFill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285750" indent="-285750">
                <a:lnSpc>
                  <a:spcPct val="150000"/>
                </a:lnSpc>
                <a:spcAft>
                  <a:spcPts val="2400"/>
                </a:spcAft>
                <a:buFont typeface="Wingdings" panose="05000000000000000000" pitchFamily="2" charset="2"/>
                <a:buChar char="q"/>
              </a:pP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10 ways to improve your productivity!</a:t>
              </a: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b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ea typeface="Open Sans" panose="020B0606030504020204" pitchFamily="34" charset="0"/>
                  <a:cs typeface="Open Sans" panose="020B0606030504020204" pitchFamily="34" charset="0"/>
                </a:rPr>
                <a:t>2015, strategiccfo.com.</a:t>
              </a:r>
              <a:endParaRPr lang="en-US" sz="1300" u="dashLongHeavy" dirty="0">
                <a:uFill>
                  <a:solidFill>
                    <a:schemeClr val="accent1"/>
                  </a:solidFill>
                </a:uFill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285750" indent="-285750">
                <a:lnSpc>
                  <a:spcPct val="150000"/>
                </a:lnSpc>
                <a:spcAft>
                  <a:spcPts val="2400"/>
                </a:spcAft>
                <a:buFont typeface="Wingdings" panose="05000000000000000000" pitchFamily="2" charset="2"/>
                <a:buChar char="q"/>
              </a:pP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Cloud Computing: The Good, The Bad, &amp; The Ugly</a:t>
              </a:r>
              <a:b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ea typeface="Open Sans" panose="020B0606030504020204" pitchFamily="34" charset="0"/>
                  <a:cs typeface="Open Sans" panose="020B0606030504020204" pitchFamily="34" charset="0"/>
                </a:rPr>
                <a:t>2016, strategiccfo.com.</a:t>
              </a:r>
              <a:endParaRPr lang="en-US" sz="1300" u="dashLongHeavy" dirty="0">
                <a:uFill>
                  <a:solidFill>
                    <a:schemeClr val="accent1"/>
                  </a:solidFill>
                </a:uFill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285750" indent="-285750">
                <a:lnSpc>
                  <a:spcPct val="150000"/>
                </a:lnSpc>
                <a:spcAft>
                  <a:spcPts val="2400"/>
                </a:spcAft>
                <a:buFont typeface="Wingdings" panose="05000000000000000000" pitchFamily="2" charset="2"/>
                <a:buChar char="q"/>
              </a:pPr>
              <a: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8 Reasons to Fear Cloud Computing</a:t>
              </a:r>
              <a:br>
                <a:rPr lang="en-US" sz="1300" i="1" u="dashLongHeavy" dirty="0">
                  <a:uFill>
                    <a:solidFill>
                      <a:schemeClr val="accent1"/>
                    </a:solidFill>
                  </a:u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300" u="dashLongHeavy" dirty="0">
                  <a:uFill>
                    <a:solidFill>
                      <a:schemeClr val="accent1"/>
                    </a:solidFill>
                  </a:uFill>
                  <a:ea typeface="Open Sans" panose="020B0606030504020204" pitchFamily="34" charset="0"/>
                  <a:cs typeface="Open Sans" panose="020B0606030504020204" pitchFamily="34" charset="0"/>
                </a:rPr>
                <a:t>2016, strategiccfo.com.</a:t>
              </a:r>
              <a:endParaRPr lang="en-US" sz="1300" u="dashLongHeavy" dirty="0">
                <a:uFill>
                  <a:solidFill>
                    <a:schemeClr val="accent1"/>
                  </a:solidFill>
                </a:u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203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F325FB0-3693-42F3-AE6D-EA29493C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762700"/>
            <a:ext cx="9141224" cy="287367"/>
          </a:xfrm>
          <a:prstGeom prst="rect">
            <a:avLst/>
          </a:prstGeom>
          <a:ln w="12700"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0F6809D-2997-4CD4-9E57-C9506CEC4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968142"/>
            <a:ext cx="9141224" cy="287367"/>
          </a:xfrm>
          <a:prstGeom prst="rect">
            <a:avLst/>
          </a:prstGeom>
          <a:ln w="12700"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D4FEEC-A4CA-4FE4-AD27-BE0808135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708498"/>
            <a:ext cx="9141224" cy="287367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3CC8E-533F-4215-844A-D3E27E4B3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2"/>
          <a:stretch/>
        </p:blipFill>
        <p:spPr>
          <a:xfrm>
            <a:off x="-1594" y="1242269"/>
            <a:ext cx="9141224" cy="5396137"/>
          </a:xfrm>
          <a:prstGeom prst="rect">
            <a:avLst/>
          </a:prstGeom>
          <a:ln w="12700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E5C4D-FFE0-455B-A235-93F3EDBDE4CB}"/>
              </a:ext>
            </a:extLst>
          </p:cNvPr>
          <p:cNvGrpSpPr/>
          <p:nvPr/>
        </p:nvGrpSpPr>
        <p:grpSpPr>
          <a:xfrm>
            <a:off x="-795" y="0"/>
            <a:ext cx="9144795" cy="967268"/>
            <a:chOff x="-795" y="4395535"/>
            <a:chExt cx="9140425" cy="9672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E1957E-3554-407A-87F2-9106E9C352E5}"/>
                </a:ext>
              </a:extLst>
            </p:cNvPr>
            <p:cNvSpPr/>
            <p:nvPr/>
          </p:nvSpPr>
          <p:spPr>
            <a:xfrm>
              <a:off x="-795" y="4395535"/>
              <a:ext cx="9140425" cy="7263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What is “Cloud Computing”?</a:t>
              </a: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0E1D346-DB65-45A7-9B24-2B0D82077E1E}"/>
                </a:ext>
              </a:extLst>
            </p:cNvPr>
            <p:cNvSpPr/>
            <p:nvPr/>
          </p:nvSpPr>
          <p:spPr>
            <a:xfrm flipV="1">
              <a:off x="4407126" y="5111691"/>
              <a:ext cx="329748" cy="2511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45F6AFB-76C6-44F7-A287-1133EBE09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6607733"/>
            <a:ext cx="9141224" cy="287367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355A79-91C6-49A1-8D20-BBF083E8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46" b="-1"/>
          <a:stretch/>
        </p:blipFill>
        <p:spPr>
          <a:xfrm>
            <a:off x="1388" y="6683084"/>
            <a:ext cx="9141224" cy="28736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19204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54CDD25-9854-4C5F-8720-C3C5A1C0E3F8}"/>
              </a:ext>
            </a:extLst>
          </p:cNvPr>
          <p:cNvSpPr/>
          <p:nvPr/>
        </p:nvSpPr>
        <p:spPr>
          <a:xfrm>
            <a:off x="-795" y="12732"/>
            <a:ext cx="9140425" cy="68325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HOST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E5C4D-FFE0-455B-A235-93F3EDBDE4CB}"/>
              </a:ext>
            </a:extLst>
          </p:cNvPr>
          <p:cNvGrpSpPr/>
          <p:nvPr/>
        </p:nvGrpSpPr>
        <p:grpSpPr>
          <a:xfrm>
            <a:off x="-795" y="0"/>
            <a:ext cx="9144795" cy="967268"/>
            <a:chOff x="-795" y="4395535"/>
            <a:chExt cx="9140425" cy="9672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E1957E-3554-407A-87F2-9106E9C352E5}"/>
                </a:ext>
              </a:extLst>
            </p:cNvPr>
            <p:cNvSpPr/>
            <p:nvPr/>
          </p:nvSpPr>
          <p:spPr>
            <a:xfrm>
              <a:off x="-795" y="4395535"/>
              <a:ext cx="9140425" cy="7263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What is “Cloud Computing”?</a:t>
              </a: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0E1D346-DB65-45A7-9B24-2B0D82077E1E}"/>
                </a:ext>
              </a:extLst>
            </p:cNvPr>
            <p:cNvSpPr/>
            <p:nvPr/>
          </p:nvSpPr>
          <p:spPr>
            <a:xfrm flipV="1">
              <a:off x="4407126" y="5111691"/>
              <a:ext cx="329748" cy="2511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6219308-CFEB-43B3-AA4D-23681309D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"/>
          <a:stretch/>
        </p:blipFill>
        <p:spPr>
          <a:xfrm>
            <a:off x="1700213" y="1836964"/>
            <a:ext cx="5743575" cy="3426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0BCD2C-5447-441E-AE74-02C2F08F45B9}"/>
              </a:ext>
            </a:extLst>
          </p:cNvPr>
          <p:cNvSpPr txBox="1">
            <a:spLocks/>
          </p:cNvSpPr>
          <p:nvPr/>
        </p:nvSpPr>
        <p:spPr>
          <a:xfrm>
            <a:off x="1772815" y="5268442"/>
            <a:ext cx="176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3B0EAA-0476-4982-8FBD-93350EFDB331}"/>
              </a:ext>
            </a:extLst>
          </p:cNvPr>
          <p:cNvSpPr/>
          <p:nvPr/>
        </p:nvSpPr>
        <p:spPr>
          <a:xfrm>
            <a:off x="5589037" y="5268442"/>
            <a:ext cx="1782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HOST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43FDB5-9BC4-4CAC-A2B9-6A9E8EA7FAB0}"/>
              </a:ext>
            </a:extLst>
          </p:cNvPr>
          <p:cNvSpPr/>
          <p:nvPr/>
        </p:nvSpPr>
        <p:spPr>
          <a:xfrm>
            <a:off x="3714180" y="5268442"/>
            <a:ext cx="1767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404195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559AA-E47D-4837-BB9E-50640DC12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032" y="1286121"/>
            <a:ext cx="6509936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US" sz="3000" i="1" spc="-150" dirty="0">
                <a:solidFill>
                  <a:schemeClr val="bg1">
                    <a:lumMod val="75000"/>
                  </a:schemeClr>
                </a:solidFill>
              </a:rPr>
              <a:t>Facts:</a:t>
            </a:r>
            <a:br>
              <a:rPr lang="en-US" sz="5400" spc="-15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5400" spc="-150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5400" spc="-150" dirty="0">
                <a:solidFill>
                  <a:schemeClr val="tx1"/>
                </a:solidFill>
              </a:rPr>
              <a:t>What are the Pros?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B657F4-60FC-46A6-A37D-0F92A0361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427" y="5536446"/>
            <a:ext cx="6505071" cy="68583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…of the Cloud Computing.</a:t>
            </a:r>
          </a:p>
        </p:txBody>
      </p:sp>
    </p:spTree>
    <p:extLst>
      <p:ext uri="{BB962C8B-B14F-4D97-AF65-F5344CB8AC3E}">
        <p14:creationId xmlns:p14="http://schemas.microsoft.com/office/powerpoint/2010/main" val="164933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25876DB4-EEFA-4382-B1C0-62232E49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1" b="-1"/>
          <a:stretch/>
        </p:blipFill>
        <p:spPr>
          <a:xfrm>
            <a:off x="858036" y="643467"/>
            <a:ext cx="7427927" cy="5571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3015720"/>
            <a:ext cx="7467504" cy="82656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Less Hardware, More Storage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Writing and publishing systems, cloud storage providers, …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E4E8E6-A284-42A2-8488-2D553D759F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52" b="4976"/>
          <a:stretch/>
        </p:blipFill>
        <p:spPr>
          <a:xfrm>
            <a:off x="3445655" y="4629150"/>
            <a:ext cx="2314638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25876DB4-EEFA-4382-B1C0-62232E49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36" y="951815"/>
            <a:ext cx="7427927" cy="4954369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AA3D8B22-DDEA-400B-8FFB-13146CF0B463}"/>
              </a:ext>
            </a:extLst>
          </p:cNvPr>
          <p:cNvSpPr/>
          <p:nvPr/>
        </p:nvSpPr>
        <p:spPr>
          <a:xfrm>
            <a:off x="2098548" y="956388"/>
            <a:ext cx="4946904" cy="4945225"/>
          </a:xfrm>
          <a:prstGeom prst="noSmoking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3015720"/>
            <a:ext cx="7467504" cy="826560"/>
          </a:xfrm>
          <a:prstGeom prst="rect">
            <a:avLst/>
          </a:prstGeom>
          <a:solidFill>
            <a:srgbClr val="454545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dirty="0"/>
              <a:t>Less Hardware, More Storage</a:t>
            </a:r>
          </a:p>
          <a:p>
            <a:pPr algn="ctr"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Writing and publishing systems, cloud storage providers, …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E4E8E6-A284-42A2-8488-2D553D759F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52" b="4976"/>
          <a:stretch/>
        </p:blipFill>
        <p:spPr>
          <a:xfrm>
            <a:off x="3445655" y="4629150"/>
            <a:ext cx="2314638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2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25876DB4-EEFA-4382-B1C0-62232E49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83" y="1908735"/>
            <a:ext cx="5196034" cy="5438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729103"/>
            <a:ext cx="7467504" cy="16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Anything, Anywhere, Anytime</a:t>
            </a:r>
          </a:p>
          <a:p>
            <a:pPr algn="ctr"/>
            <a:r>
              <a:rPr lang="en-US" sz="5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Productivity!</a:t>
            </a:r>
          </a:p>
          <a:p>
            <a:pPr algn="ctr"/>
            <a:r>
              <a:rPr lang="en-US" sz="145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&amp; don’t maintain anything, no hardware required.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0EC9E-B9FB-482F-B23D-5E7B5452140B}"/>
              </a:ext>
            </a:extLst>
          </p:cNvPr>
          <p:cNvSpPr txBox="1"/>
          <p:nvPr/>
        </p:nvSpPr>
        <p:spPr>
          <a:xfrm>
            <a:off x="6887663" y="28337"/>
            <a:ext cx="2201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rgbClr val="FF920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ways to improve your productivity!</a:t>
            </a:r>
            <a:endParaRPr lang="en-US" sz="900" dirty="0">
              <a:solidFill>
                <a:srgbClr val="FF92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3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5468" y="0"/>
            <a:ext cx="9438087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lumMod val="75000"/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lumMod val="75000"/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25876DB4-EEFA-4382-B1C0-62232E49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43" y="2650784"/>
            <a:ext cx="6733112" cy="3604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A17E12-0548-4886-891E-C6E8F1C77740}"/>
              </a:ext>
            </a:extLst>
          </p:cNvPr>
          <p:cNvSpPr txBox="1"/>
          <p:nvPr/>
        </p:nvSpPr>
        <p:spPr>
          <a:xfrm>
            <a:off x="838248" y="729103"/>
            <a:ext cx="7467504" cy="16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rgbClr val="454545"/>
                </a:solidFill>
              </a:rPr>
              <a:t>Anything, Anywhere, Anytime</a:t>
            </a:r>
          </a:p>
          <a:p>
            <a:pPr algn="ctr"/>
            <a:r>
              <a:rPr lang="en-US" sz="375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…with</a:t>
            </a:r>
            <a:r>
              <a:rPr lang="en-US" sz="5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Anyone!</a:t>
            </a:r>
          </a:p>
          <a:p>
            <a:pPr algn="ctr"/>
            <a:r>
              <a:rPr lang="en-US" sz="145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649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559AA-E47D-4837-BB9E-50640DC12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032" y="1286121"/>
            <a:ext cx="6509936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 defTabSz="914400">
              <a:lnSpc>
                <a:spcPct val="100000"/>
              </a:lnSpc>
            </a:pPr>
            <a:r>
              <a:rPr lang="en-US" sz="3000" i="1" spc="-150" dirty="0">
                <a:solidFill>
                  <a:schemeClr val="bg1">
                    <a:lumMod val="75000"/>
                  </a:schemeClr>
                </a:solidFill>
              </a:rPr>
              <a:t>Facts:</a:t>
            </a:r>
            <a:br>
              <a:rPr lang="en-US" sz="5400" spc="-15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5400" spc="-150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5400" spc="-150" dirty="0">
                <a:solidFill>
                  <a:schemeClr val="tx1"/>
                </a:solidFill>
              </a:rPr>
              <a:t>What are the Cons?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B657F4-60FC-46A6-A37D-0F92A0361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427" y="5536446"/>
            <a:ext cx="6505071" cy="685831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…of the Cloud Computing.</a:t>
            </a:r>
          </a:p>
        </p:txBody>
      </p:sp>
    </p:spTree>
    <p:extLst>
      <p:ext uri="{BB962C8B-B14F-4D97-AF65-F5344CB8AC3E}">
        <p14:creationId xmlns:p14="http://schemas.microsoft.com/office/powerpoint/2010/main" val="392665560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478</Words>
  <Application>Microsoft Office PowerPoint</Application>
  <PresentationFormat>On-screen Show (4:3)</PresentationFormat>
  <Paragraphs>92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Open Sans</vt:lpstr>
      <vt:lpstr>Rockwell</vt:lpstr>
      <vt:lpstr>Wingdings</vt:lpstr>
      <vt:lpstr>Atlas</vt:lpstr>
      <vt:lpstr>Pros &amp; Cons</vt:lpstr>
      <vt:lpstr>PowerPoint Presentation</vt:lpstr>
      <vt:lpstr>PowerPoint Presentation</vt:lpstr>
      <vt:lpstr>Facts: 1. What are the Pros?</vt:lpstr>
      <vt:lpstr>PowerPoint Presentation</vt:lpstr>
      <vt:lpstr>PowerPoint Presentation</vt:lpstr>
      <vt:lpstr>PowerPoint Presentation</vt:lpstr>
      <vt:lpstr>PowerPoint Presentation</vt:lpstr>
      <vt:lpstr>Facts: 2. What are the Cons?</vt:lpstr>
      <vt:lpstr>PowerPoint Presentation</vt:lpstr>
      <vt:lpstr>PowerPoint Presentation</vt:lpstr>
      <vt:lpstr>PowerPoint Presentation</vt:lpstr>
      <vt:lpstr>PowerPoint Presentation</vt:lpstr>
      <vt:lpstr>Pros Summary</vt:lpstr>
      <vt:lpstr>Cons Summary</vt:lpstr>
      <vt:lpstr>What are your thoughts?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 &amp; Cons</dc:title>
  <dc:creator>m k</dc:creator>
  <cp:lastModifiedBy>m k</cp:lastModifiedBy>
  <cp:revision>13</cp:revision>
  <dcterms:created xsi:type="dcterms:W3CDTF">2018-12-03T21:11:28Z</dcterms:created>
  <dcterms:modified xsi:type="dcterms:W3CDTF">2018-12-04T13:14:51Z</dcterms:modified>
</cp:coreProperties>
</file>